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_rels/presentation.xml.rels" ContentType="application/vnd.openxmlformats-package.relationships+xml"/>
  <Override PartName="/ppt/media/image16.png" ContentType="image/png"/>
  <Override PartName="/ppt/media/image1.jpeg" ContentType="image/jpeg"/>
  <Override PartName="/ppt/media/image3.png" ContentType="image/png"/>
  <Override PartName="/ppt/media/image14.png" ContentType="image/png"/>
  <Override PartName="/ppt/media/image5.png" ContentType="image/png"/>
  <Override PartName="/ppt/media/image6.jpeg" ContentType="image/jpeg"/>
  <Override PartName="/ppt/media/image13.png" ContentType="image/png"/>
  <Override PartName="/ppt/media/image4.png" ContentType="image/png"/>
  <Override PartName="/ppt/media/image10.jpeg" ContentType="image/jpeg"/>
  <Override PartName="/ppt/media/image7.jpeg" ContentType="image/jpeg"/>
  <Override PartName="/ppt/media/image9.png" ContentType="image/png"/>
  <Override PartName="/ppt/media/image15.gif" ContentType="image/gif"/>
  <Override PartName="/ppt/media/image2.png" ContentType="image/png"/>
  <Override PartName="/ppt/media/image11.png" ContentType="image/png"/>
  <Override PartName="/ppt/media/image12.jpeg" ContentType="image/jpeg"/>
  <Override PartName="/ppt/media/image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1" r:id="rId3"/>
    <p:sldMasterId id="2147483653" r:id="rId4"/>
    <p:sldMasterId id="2147483655" r:id="rId5"/>
    <p:sldMasterId id="2147483657" r:id="rId6"/>
    <p:sldMasterId id="2147483658" r:id="rId7"/>
    <p:sldMasterId id="2147483659" r:id="rId8"/>
    <p:sldMasterId id="2147483660" r:id="rId9"/>
    <p:sldMasterId id="2147483661" r:id="rId10"/>
    <p:sldMasterId id="2147483662" r:id="rId11"/>
    <p:sldMasterId id="2147483663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E8A5CBC-C5CB-407F-B0D3-A58CC68AC65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DAE1901-2C3D-4154-A42B-D57141DFB29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6C52FBB-B5AF-4A16-8FD7-D2C101D8E33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0C5262F-F05A-4891-8DBC-2605A88553F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E81ABB6-65F8-4B19-A705-034F3275419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4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5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D03C022-3BF4-446E-949F-99010F6309CD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Cliquez pour éditer le format du plan de texte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niveau de plan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Troisième niveau de plan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Quatrième niveau de plan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Cinquième niveau de plan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Sixième niveau de plan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Septième niveau de plan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9E344BC-80D8-47DA-A2CF-5679D2EF31DB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Cliquez pour éditer le format du plan de texte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niveau de plan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Troisième niveau de plan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Quatrième niveau de plan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Cinquième niveau de plan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Sixième niveau de plan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Septième niveau de plan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EB9F245-50B1-40DE-94EE-B775BC853A01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432000" indent="-32400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05E3A98-FCBC-42AF-9252-B73872BAF23A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2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anchorCtr="1" vert="eaVert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432000" indent="-32400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BDB5674-D8A5-4A37-A57D-9E3893AB2661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4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8B89580-C306-40B3-B80A-C47DA2DF3242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6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1" lang="en-US" sz="4000" spc="-1" strike="noStrike" cap="all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432000" indent="-324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66A3DBC-F3FD-4F1E-9F2D-A391F25CA6CA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315EF23-D12C-4D83-A2A0-E8F575A4C2D7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432000" indent="-3240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4747460-0FC1-4076-BE98-1B5DF7AC0741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CF79C7C-D1AE-4E57-9EAA-F4B095AEB486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77A1407-3C01-4591-B10A-D4A7796D2A9A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image" Target="../media/image12.jpeg"/><Relationship Id="rId4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gif"/><Relationship Id="rId2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704520" y="154800"/>
            <a:ext cx="7395480" cy="74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Introduction simplifiée aux Exosomes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subTitle"/>
          </p:nvPr>
        </p:nvSpPr>
        <p:spPr>
          <a:xfrm>
            <a:off x="2164680" y="5972760"/>
            <a:ext cx="5500440" cy="72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Dr. Christophe QUENTIN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indent="0" algn="ctr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29 Aout 2024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1800000" y="765000"/>
            <a:ext cx="5760000" cy="528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Role of Exosomes in Health and Disease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Cancer: Tumor growth, metastasis, therapy resistance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Neurodegenerative Diseases: Alzheimer's, Parkinson's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Cardiovascular Diseases: Atherosclerosis, myocardial infarction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Diagnostic and Therapeutic Applications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Biomarkers: Early disease detection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Drug Delivery: Targeted delivery of bioactive molecules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Therapeutic Agents: Regenerative medicine, RNA-based therapies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Comment agissent les les exosomes : les micro ARN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360000" y="1317600"/>
            <a:ext cx="8229240" cy="1382400"/>
          </a:xfrm>
          <a:prstGeom prst="rect">
            <a:avLst/>
          </a:prstGeom>
          <a:ln w="0">
            <a:noFill/>
          </a:ln>
        </p:spPr>
      </p:pic>
      <p:sp>
        <p:nvSpPr>
          <p:cNvPr id="97" name="PlaceHolder 2"/>
          <p:cNvSpPr>
            <a:spLocks noGrp="1"/>
          </p:cNvSpPr>
          <p:nvPr>
            <p:ph type="title"/>
          </p:nvPr>
        </p:nvSpPr>
        <p:spPr>
          <a:xfrm>
            <a:off x="410760" y="2880000"/>
            <a:ext cx="822924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Les micro ARN sont des régulateurs post-transcriptionnels capables d’extinction de</a:t>
            </a:r>
            <a:br>
              <a:rPr sz="1800"/>
            </a:b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 l’expression d’un gène ; leur appariement à un ARN messager (ARNm) cible peut</a:t>
            </a:r>
            <a:br>
              <a:rPr sz="1800"/>
            </a:b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 conduire à l'inhibition de sa traduction ou à sa dégradation, selon le degré de</a:t>
            </a:r>
            <a:br>
              <a:rPr sz="1800"/>
            </a:b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 complémentarité entre la séquence du miARN et celle de son ARNm cible. </a:t>
            </a:r>
            <a:br>
              <a:rPr sz="1800"/>
            </a:b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Rôle dans l’ embryogénèse et le développement de tumeurs.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Comment agissent les les exosomes : RNA longs non codants : lncRNA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1980000" y="981000"/>
            <a:ext cx="5400000" cy="3574080"/>
          </a:xfrm>
          <a:prstGeom prst="rect">
            <a:avLst/>
          </a:prstGeom>
          <a:ln w="0">
            <a:noFill/>
          </a:ln>
        </p:spPr>
      </p:pic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720000" y="4500000"/>
            <a:ext cx="8229240" cy="2160000"/>
          </a:xfrm>
          <a:prstGeom prst="rect">
            <a:avLst/>
          </a:prstGeom>
          <a:ln w="0">
            <a:noFill/>
          </a:ln>
        </p:spPr>
      </p:pic>
      <p:pic>
        <p:nvPicPr>
          <p:cNvPr id="101" name="" descr=""/>
          <p:cNvPicPr/>
          <p:nvPr/>
        </p:nvPicPr>
        <p:blipFill>
          <a:blip r:embed="rId3"/>
          <a:stretch/>
        </p:blipFill>
        <p:spPr>
          <a:xfrm>
            <a:off x="1464120" y="4555080"/>
            <a:ext cx="6635880" cy="207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Interactions  ARN longs non codant sur la régulation de la traduction,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720000" y="2520000"/>
            <a:ext cx="7506360" cy="342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Comment agissent les exosomes : les ARN circulaires : circRNA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720000" y="720000"/>
            <a:ext cx="6950520" cy="606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-24264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chemeClr val="dk1"/>
                </a:solidFill>
                <a:latin typeface="Calibri"/>
              </a:rPr>
              <a:t>Isolation and Characterization of Exosomes</a:t>
            </a:r>
            <a:endParaRPr b="0" lang="en-US" sz="2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57200" y="680400"/>
            <a:ext cx="7822800" cy="91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Isolation Methods: Ultracentrifugation, size-exclusion chromatography, immunoaffinity capture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Characterization Techniques: NTA, electron microscopy, flow cytometry, Western blotting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402840" y="1937520"/>
            <a:ext cx="8057160" cy="454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457200" y="1600200"/>
            <a:ext cx="8229240" cy="452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Research and Future Perspectives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Emerging Technologies: Advances in biogenesis, cargo selection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Clinical Trials: Diagnostic and therapeutic investigations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Future Perspectives: Novel applications, overcoming challenges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Challenges in Exosome Research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Standardization: Need for standardized protocols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Biological Complexity: Heterogeneity of exosome populations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Clinical Translation: Scalability, safety, regulatory approval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-6264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2100" spc="-1" strike="noStrike">
                <a:solidFill>
                  <a:schemeClr val="dk1"/>
                </a:solidFill>
                <a:latin typeface="Calibri"/>
              </a:rPr>
              <a:t>Que sont les exosomes ?</a:t>
            </a:r>
            <a:endParaRPr b="0" lang="en-US" sz="21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720000"/>
            <a:ext cx="7642800" cy="55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petites vésicules extracellulaires d’un diamètre de 30-150 nm 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Secretés par différents types de cellules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900000" y="1440000"/>
            <a:ext cx="8218440" cy="522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Changer image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2820600" y="1599840"/>
            <a:ext cx="3501720" cy="452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Conclusion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Recap of key points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Importance of exosome research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Future outlook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Histoire de la découverte des Exosomes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080000"/>
            <a:ext cx="8229240" cy="109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00" spc="-1" strike="noStrike">
                <a:solidFill>
                  <a:schemeClr val="dk1"/>
                </a:solidFill>
                <a:latin typeface="Calibri"/>
                <a:ea typeface="Noto Sans CJK SC"/>
              </a:rPr>
              <a:t>Identifié dans les années 1980 par le dr </a:t>
            </a:r>
            <a:r>
              <a:rPr b="0" lang="en-US" sz="1300" spc="-1" strike="noStrike">
                <a:solidFill>
                  <a:schemeClr val="dk1"/>
                </a:solidFill>
                <a:latin typeface="Calibri"/>
              </a:rPr>
              <a:t>Rose Johnstone qui étudiait ZZZZZZ</a:t>
            </a:r>
            <a:endParaRPr b="0" lang="en-US" sz="13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00" spc="-1" strike="noStrike">
                <a:solidFill>
                  <a:schemeClr val="dk1"/>
                </a:solidFill>
                <a:latin typeface="Calibri"/>
              </a:rPr>
              <a:t>Interprété initiallement comme étant des déchets cellulaires</a:t>
            </a:r>
            <a:endParaRPr b="0" lang="en-US" sz="13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3162240" y="1768680"/>
            <a:ext cx="4037760" cy="508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Ordres de grandeurs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456840" y="2304720"/>
            <a:ext cx="8229240" cy="311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10760" y="-18000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chemeClr val="dk1"/>
                </a:solidFill>
                <a:latin typeface="Calibri"/>
              </a:rPr>
              <a:t>Formation et relargage des exosomes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457200" y="700200"/>
            <a:ext cx="8229240" cy="127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Provenance de la voie endocytaire</a:t>
            </a:r>
            <a:endParaRPr b="0" lang="en-US" sz="15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Echanges moléculaires avec l’ appareil de Golgi</a:t>
            </a:r>
            <a:endParaRPr b="0" lang="en-US" sz="15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Formation de corps multivésiculaires renfermant des vesicules intraluminales</a:t>
            </a:r>
            <a:endParaRPr b="0" lang="en-US" sz="15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Fusion avec la membrane plasmique et libération des exosomes</a:t>
            </a:r>
            <a:endParaRPr b="0" lang="en-US" sz="15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1854360" y="1980000"/>
            <a:ext cx="5165640" cy="483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4400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Corps multivésiculaires  en microscopie électronique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1440000" y="1011960"/>
            <a:ext cx="6120000" cy="583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-24264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chemeClr val="dk1"/>
                </a:solidFill>
                <a:latin typeface="Calibri"/>
              </a:rPr>
              <a:t>Diversité de composition des exosomes </a:t>
            </a:r>
            <a:endParaRPr b="0" lang="en-US" sz="2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277200" y="700200"/>
            <a:ext cx="8542800" cy="37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1620000" y="799560"/>
            <a:ext cx="5940000" cy="592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94680"/>
            <a:ext cx="8182800" cy="44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Dialogue cellulaire</a:t>
            </a:r>
            <a:endParaRPr b="0" lang="en-US" sz="15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720000" y="560520"/>
            <a:ext cx="7740000" cy="626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Fonctions des Exosomes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Communication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Intercellulaire: Transfert de protéines and de différents types d’ ARN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Réponse Immunitaire: Role dans la modulation et la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présentation d’ antigènes 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Impliqué dans le processus d’ évolution des cancers, les maladies neuro-dégénératives , les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infections virales 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4161</TotalTime>
  <Application>LibreOffice/7.6.7.2$Linux_X86_64 LibreOffice_project/60$Build-2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fr-FR</dc:language>
  <cp:lastModifiedBy/>
  <dcterms:modified xsi:type="dcterms:W3CDTF">2024-08-25T15:36:15Z</dcterms:modified>
  <cp:revision>33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